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EAF463A-BC7C-46EE-9F1E-7F377CCA4891}" type="datetimeFigureOut">
              <a:rPr lang="en-US" smtClean="0"/>
              <a:pPr/>
              <a:t>2/19/2015</a:t>
            </a:fld>
            <a:endParaRPr lang="en-US"/>
          </a:p>
        </p:txBody>
      </p:sp>
      <p:sp>
        <p:nvSpPr>
          <p:cNvPr id="2" name="Нижний колонтитул 1"/>
          <p:cNvSpPr>
            <a:spLocks noGrp="1"/>
          </p:cNvSpPr>
          <p:nvPr>
            <p:ph type="ftr" sz="quarter" idx="11"/>
          </p:nvPr>
        </p:nvSpPr>
        <p:spPr/>
        <p:txBody>
          <a:bodyPr/>
          <a:lstStyle/>
          <a:p>
            <a:endParaRPr lang="en-US"/>
          </a:p>
        </p:txBody>
      </p:sp>
      <p:sp>
        <p:nvSpPr>
          <p:cNvPr id="15" name="Номер слайда 14"/>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2/19/2015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2/19/2015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AF463A-BC7C-46EE-9F1E-7F377CCA4891}" type="datetimeFigureOut">
              <a:rPr lang="en-US" smtClean="0"/>
              <a:pPr/>
              <a:t>2/19/2015</a:t>
            </a:fld>
            <a:endParaRPr lang="en-US"/>
          </a:p>
        </p:txBody>
      </p:sp>
      <p:sp>
        <p:nvSpPr>
          <p:cNvPr id="19" name="Нижний колонтитул 18"/>
          <p:cNvSpPr>
            <a:spLocks noGrp="1"/>
          </p:cNvSpPr>
          <p:nvPr>
            <p:ph type="ftr" sz="quarter" idx="11"/>
          </p:nvPr>
        </p:nvSpPr>
        <p:spPr>
          <a:xfrm>
            <a:off x="3581400" y="76200"/>
            <a:ext cx="2895600" cy="288925"/>
          </a:xfrm>
        </p:spPr>
        <p:txBody>
          <a:bodyPr/>
          <a:lstStyle/>
          <a:p>
            <a:endParaRPr lang="en-US"/>
          </a:p>
        </p:txBody>
      </p:sp>
      <p:sp>
        <p:nvSpPr>
          <p:cNvPr id="16" name="Номер слайда 15"/>
          <p:cNvSpPr>
            <a:spLocks noGrp="1"/>
          </p:cNvSpPr>
          <p:nvPr>
            <p:ph type="sldNum" sz="quarter" idx="12"/>
          </p:nvPr>
        </p:nvSpPr>
        <p:spPr>
          <a:xfrm>
            <a:off x="8229600" y="6473952"/>
            <a:ext cx="758952" cy="246888"/>
          </a:xfrm>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EAF463A-BC7C-46EE-9F1E-7F377CCA4891}" type="datetimeFigureOut">
              <a:rPr lang="en-US" smtClean="0"/>
              <a:pPr/>
              <a:t>2/19/2015</a:t>
            </a:fld>
            <a:endParaRPr lang="en-US"/>
          </a:p>
        </p:txBody>
      </p:sp>
      <p:sp>
        <p:nvSpPr>
          <p:cNvPr id="11" name="Нижний колонтитул 10"/>
          <p:cNvSpPr>
            <a:spLocks noGrp="1"/>
          </p:cNvSpPr>
          <p:nvPr>
            <p:ph type="ftr" sz="quarter" idx="11"/>
          </p:nvPr>
        </p:nvSpPr>
        <p:spPr/>
        <p:txBody>
          <a:bodyPr/>
          <a:lstStyle/>
          <a:p>
            <a:endParaRPr lang="en-US"/>
          </a:p>
        </p:txBody>
      </p:sp>
      <p:sp>
        <p:nvSpPr>
          <p:cNvPr id="16" name="Номер слайда 15"/>
          <p:cNvSpPr>
            <a:spLocks noGrp="1"/>
          </p:cNvSpPr>
          <p:nvPr>
            <p:ph type="sldNum" sz="quarter" idx="12"/>
          </p:nvPr>
        </p:nvSpPr>
        <p:spPr/>
        <p:txBody>
          <a:bodyPr/>
          <a:lstStyle/>
          <a:p>
            <a:fld id="{A483448D-3A78-4528-A469-B745A65DA480}" type="slidenum">
              <a:rPr lang="en-US" smtClean="0"/>
              <a:pPr/>
              <a:t>‹#›</a:t>
            </a:fld>
            <a:endParaRPr lang="en-US"/>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EAF463A-BC7C-46EE-9F1E-7F377CCA4891}" type="datetimeFigureOut">
              <a:rPr lang="en-US" smtClean="0"/>
              <a:pPr/>
              <a:t>2/19/2015</a:t>
            </a:fld>
            <a:endParaRPr lang="en-US"/>
          </a:p>
        </p:txBody>
      </p:sp>
      <p:sp>
        <p:nvSpPr>
          <p:cNvPr id="10" name="Нижний колонтитул 9"/>
          <p:cNvSpPr>
            <a:spLocks noGrp="1"/>
          </p:cNvSpPr>
          <p:nvPr>
            <p:ph type="ftr" sz="quarter" idx="11"/>
          </p:nvPr>
        </p:nvSpPr>
        <p:spPr/>
        <p:txBody>
          <a:bodyPr/>
          <a:lstStyle/>
          <a:p>
            <a:endParaRPr lang="en-US"/>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EAF463A-BC7C-46EE-9F1E-7F377CCA4891}" type="datetimeFigureOut">
              <a:rPr lang="en-US" smtClean="0"/>
              <a:pPr/>
              <a:t>2/19/2015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229600" y="6477000"/>
            <a:ext cx="762000" cy="246888"/>
          </a:xfrm>
        </p:spPr>
        <p:txBody>
          <a:bodyPr/>
          <a:lstStyle/>
          <a:p>
            <a:fld id="{A483448D-3A78-4528-A469-B745A65DA480}" type="slidenum">
              <a:rPr lang="en-US" smtClean="0"/>
              <a:pPr/>
              <a:t>‹#›</a:t>
            </a:fld>
            <a:endParaRPr lang="en-US"/>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EAF463A-BC7C-46EE-9F1E-7F377CCA4891}" type="datetimeFigureOut">
              <a:rPr lang="en-US" smtClean="0"/>
              <a:pPr/>
              <a:t>2/19/2015</a:t>
            </a:fld>
            <a:endParaRPr lang="en-US"/>
          </a:p>
        </p:txBody>
      </p:sp>
      <p:sp>
        <p:nvSpPr>
          <p:cNvPr id="21" name="Нижний колонтитул 20"/>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2/19/2015</a:t>
            </a:fld>
            <a:endParaRPr lang="en-US"/>
          </a:p>
        </p:txBody>
      </p:sp>
      <p:sp>
        <p:nvSpPr>
          <p:cNvPr id="24" name="Нижний колонтитул 23"/>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EAF463A-BC7C-46EE-9F1E-7F377CCA4891}" type="datetimeFigureOut">
              <a:rPr lang="en-US" smtClean="0"/>
              <a:pPr/>
              <a:t>2/19/2015</a:t>
            </a:fld>
            <a:endParaRPr lang="en-US"/>
          </a:p>
        </p:txBody>
      </p:sp>
      <p:sp>
        <p:nvSpPr>
          <p:cNvPr id="29" name="Нижний колонтитул 28"/>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EAF463A-BC7C-46EE-9F1E-7F377CCA4891}" type="datetimeFigureOut">
              <a:rPr lang="en-US" smtClean="0"/>
              <a:pPr/>
              <a:t>2/19/2015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31" name="Номер слайда 30"/>
          <p:cNvSpPr>
            <a:spLocks noGrp="1"/>
          </p:cNvSpPr>
          <p:nvPr>
            <p:ph type="sldNum" sz="quarter" idx="12"/>
          </p:nvPr>
        </p:nvSpPr>
        <p:spPr/>
        <p:txBody>
          <a:bodyPr/>
          <a:lstStyle/>
          <a:p>
            <a:fld id="{A483448D-3A78-4528-A469-B745A65DA480}" type="slidenum">
              <a:rPr lang="en-US" smtClean="0"/>
              <a:pPr/>
              <a:t>‹#›</a:t>
            </a:fld>
            <a:endParaRPr lang="en-US"/>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EAF463A-BC7C-46EE-9F1E-7F377CCA4891}" type="datetimeFigureOut">
              <a:rPr lang="en-US" smtClean="0"/>
              <a:pPr/>
              <a:t>2/19/2015</a:t>
            </a:fld>
            <a:endParaRPr lang="en-US"/>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483448D-3A78-4528-A469-B745A65DA480}" type="slidenum">
              <a:rPr lang="en-US" smtClean="0"/>
              <a:pPr/>
              <a:t>‹#›</a:t>
            </a:fld>
            <a:endParaRPr lang="en-US"/>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8200"/>
            <a:ext cx="8229600" cy="1143000"/>
          </a:xfrm>
        </p:spPr>
        <p:txBody>
          <a:bodyPr>
            <a:noAutofit/>
          </a:bodyPr>
          <a:lstStyle/>
          <a:p>
            <a:pPr algn="ctr"/>
            <a:r>
              <a:rPr lang="ru-RU" sz="3600" dirty="0" smtClean="0"/>
              <a:t/>
            </a:r>
            <a:br>
              <a:rPr lang="ru-RU" sz="3600" dirty="0" smtClean="0"/>
            </a:br>
            <a:r>
              <a:rPr lang="ru-RU" dirty="0" smtClean="0"/>
              <a:t/>
            </a:r>
            <a:br>
              <a:rPr lang="ru-RU" dirty="0" smtClean="0"/>
            </a:br>
            <a:r>
              <a:rPr lang="ru-RU" sz="3600" dirty="0" smtClean="0"/>
              <a:t> техника </a:t>
            </a:r>
            <a:r>
              <a:rPr lang="ru-RU" sz="3600" dirty="0" err="1" smtClean="0"/>
              <a:t>двухшажного</a:t>
            </a:r>
            <a:r>
              <a:rPr lang="ru-RU" sz="3600" dirty="0" smtClean="0"/>
              <a:t> хода с правильной </a:t>
            </a:r>
            <a:r>
              <a:rPr lang="ru-RU" sz="3600" dirty="0" smtClean="0"/>
              <a:t>работой </a:t>
            </a:r>
            <a:r>
              <a:rPr lang="ru-RU" sz="3600" dirty="0" smtClean="0"/>
              <a:t>рук и </a:t>
            </a:r>
            <a:r>
              <a:rPr lang="ru-RU" dirty="0" smtClean="0"/>
              <a:t>ног при отталкивании.</a:t>
            </a:r>
            <a:r>
              <a:rPr lang="ru-RU" sz="3600" dirty="0" smtClean="0"/>
              <a:t> </a:t>
            </a:r>
            <a:r>
              <a:rPr lang="ru-RU" sz="3200" dirty="0" smtClean="0"/>
              <a:t/>
            </a:r>
            <a:br>
              <a:rPr lang="ru-RU" sz="3200" dirty="0" smtClean="0"/>
            </a:br>
            <a:endParaRPr lang="ru-RU" sz="3200" dirty="0"/>
          </a:p>
        </p:txBody>
      </p:sp>
      <p:pic>
        <p:nvPicPr>
          <p:cNvPr id="4" name="Picture 2"/>
          <p:cNvPicPr>
            <a:picLocks noGrp="1" noChangeAspect="1" noChangeArrowheads="1"/>
          </p:cNvPicPr>
          <p:nvPr>
            <p:ph idx="1"/>
          </p:nvPr>
        </p:nvPicPr>
        <p:blipFill>
          <a:blip r:embed="rId2" cstate="print"/>
          <a:srcRect/>
          <a:stretch>
            <a:fillRect/>
          </a:stretch>
        </p:blipFill>
        <p:spPr>
          <a:xfrm>
            <a:off x="685800" y="3200400"/>
            <a:ext cx="3109912" cy="3429000"/>
          </a:xfrm>
        </p:spPr>
      </p:pic>
      <p:pic>
        <p:nvPicPr>
          <p:cNvPr id="5" name="Picture 2"/>
          <p:cNvPicPr>
            <a:picLocks noChangeAspect="1" noChangeArrowheads="1"/>
          </p:cNvPicPr>
          <p:nvPr/>
        </p:nvPicPr>
        <p:blipFill>
          <a:blip r:embed="rId3" cstate="print"/>
          <a:srcRect/>
          <a:stretch>
            <a:fillRect/>
          </a:stretch>
        </p:blipFill>
        <p:spPr>
          <a:xfrm>
            <a:off x="4648200" y="2971800"/>
            <a:ext cx="2895600" cy="3657600"/>
          </a:xfrm>
          <a:prstGeom prst="rect">
            <a:avLst/>
          </a:prstGeom>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57201"/>
            <a:ext cx="7772400" cy="1371599"/>
          </a:xfrm>
        </p:spPr>
        <p:txBody>
          <a:bodyPr/>
          <a:lstStyle/>
          <a:p>
            <a:r>
              <a:rPr lang="ru-RU" b="1" cap="all" dirty="0" smtClean="0">
                <a:effectLst>
                  <a:reflection blurRad="12700" stA="48000" endA="300" endPos="55000" dir="5400000" sy="-90000" algn="bl" rotWithShape="0"/>
                </a:effectLst>
              </a:rPr>
              <a:t>Ходьба на лыжах</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6" name="Picture 2"/>
          <p:cNvPicPr>
            <a:picLocks noGrp="1" noChangeAspect="1" noChangeArrowheads="1"/>
          </p:cNvPicPr>
          <p:nvPr>
            <p:ph sz="half" idx="4294967295"/>
          </p:nvPr>
        </p:nvPicPr>
        <p:blipFill>
          <a:blip r:embed="rId2" cstate="print"/>
          <a:srcRect/>
          <a:stretch>
            <a:fillRect/>
          </a:stretch>
        </p:blipFill>
        <p:spPr>
          <a:xfrm>
            <a:off x="5486400" y="1828800"/>
            <a:ext cx="3657600" cy="4600575"/>
          </a:xfrm>
        </p:spPr>
      </p:pic>
      <p:sp>
        <p:nvSpPr>
          <p:cNvPr id="4" name="Прямоугольник 3"/>
          <p:cNvSpPr/>
          <p:nvPr/>
        </p:nvSpPr>
        <p:spPr>
          <a:xfrm>
            <a:off x="457200" y="1600200"/>
            <a:ext cx="3505200" cy="3514808"/>
          </a:xfrm>
          <a:prstGeom prst="rect">
            <a:avLst/>
          </a:prstGeom>
        </p:spPr>
        <p:txBody>
          <a:bodyPr wrap="square">
            <a:spAutoFit/>
          </a:bodyPr>
          <a:lstStyle/>
          <a:p>
            <a:pPr eaLnBrk="1" hangingPunct="1">
              <a:lnSpc>
                <a:spcPct val="80000"/>
              </a:lnSpc>
              <a:buFontTx/>
              <a:buNone/>
            </a:pPr>
            <a:r>
              <a:rPr lang="ru-RU" sz="2000" dirty="0" smtClean="0"/>
              <a:t>При ходьбе на лыжах в работу вовлекается наибольшее, по сравнению с другими видами упражнений, число мышц, основательно нагружаются мышцы ног, рук, спины, живота. </a:t>
            </a:r>
          </a:p>
          <a:p>
            <a:pPr eaLnBrk="1" hangingPunct="1">
              <a:lnSpc>
                <a:spcPct val="80000"/>
              </a:lnSpc>
              <a:buFontTx/>
              <a:buNone/>
            </a:pPr>
            <a:r>
              <a:rPr lang="ru-RU" sz="2000" dirty="0" smtClean="0"/>
              <a:t>В процессе занятий совершенствуются жизненно важные качества — воля, смелость, выносливость, скоростно-силовые способности.</a:t>
            </a:r>
          </a:p>
          <a:p>
            <a:pPr eaLnBrk="1" hangingPunct="1">
              <a:lnSpc>
                <a:spcPct val="80000"/>
              </a:lnSpc>
            </a:pPr>
            <a:endParaRPr lang="ru-RU" dirty="0" smtClean="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a:spLocks noGrp="1"/>
          </p:cNvSpPr>
          <p:nvPr>
            <p:ph type="title"/>
          </p:nvPr>
        </p:nvSpPr>
        <p:spPr>
          <a:xfrm>
            <a:off x="457200" y="533400"/>
            <a:ext cx="8229600" cy="1524000"/>
          </a:xfrm>
        </p:spPr>
        <p:txBody>
          <a:bodyPr>
            <a:normAutofit fontScale="90000"/>
          </a:bodyPr>
          <a:lstStyle/>
          <a:p>
            <a:pPr eaLnBrk="1" fontAlgn="auto" hangingPunct="1">
              <a:spcAft>
                <a:spcPts val="0"/>
              </a:spcAft>
              <a:defRPr/>
            </a:pPr>
            <a:r>
              <a:rPr lang="ru-RU" sz="4000" b="1" kern="1200" cap="all" dirty="0">
                <a:effectLst>
                  <a:reflection blurRad="12700" stA="48000" endA="300" endPos="55000" dir="5400000" sy="-90000" algn="bl" rotWithShape="0"/>
                </a:effectLst>
              </a:rPr>
              <a:t>Правила поведения во время занятий:</a:t>
            </a:r>
            <a:r>
              <a:rPr lang="ru-RU" sz="3600" kern="1200" cap="all" dirty="0">
                <a:effectLst>
                  <a:reflection blurRad="12700" stA="48000" endA="300" endPos="55000" dir="5400000" sy="-90000" algn="bl" rotWithShape="0"/>
                </a:effectLst>
              </a:rPr>
              <a:t/>
            </a:r>
            <a:br>
              <a:rPr lang="ru-RU" sz="3600" kern="1200" cap="all" dirty="0">
                <a:effectLst>
                  <a:reflection blurRad="12700" stA="48000" endA="300" endPos="55000" dir="5400000" sy="-90000" algn="bl" rotWithShape="0"/>
                </a:effectLst>
              </a:rPr>
            </a:br>
            <a:endParaRPr lang="ru-RU" sz="3600" kern="1200" cap="all" dirty="0">
              <a:effectLst>
                <a:reflection blurRad="12700" stA="48000" endA="300" endPos="55000" dir="5400000" sy="-90000" algn="bl" rotWithShape="0"/>
              </a:effectLst>
            </a:endParaRPr>
          </a:p>
        </p:txBody>
      </p:sp>
      <p:sp>
        <p:nvSpPr>
          <p:cNvPr id="3" name="Содержимое 2"/>
          <p:cNvSpPr>
            <a:spLocks noGrp="1"/>
          </p:cNvSpPr>
          <p:nvPr>
            <p:ph idx="1"/>
          </p:nvPr>
        </p:nvSpPr>
        <p:spPr>
          <a:xfrm>
            <a:off x="457200" y="1981200"/>
            <a:ext cx="8382000" cy="4495800"/>
          </a:xfrm>
        </p:spPr>
        <p:txBody>
          <a:bodyPr>
            <a:normAutofit fontScale="62500" lnSpcReduction="20000"/>
          </a:bodyPr>
          <a:lstStyle/>
          <a:p>
            <a:pPr marL="514350" indent="-514350" eaLnBrk="1" hangingPunct="1">
              <a:lnSpc>
                <a:spcPct val="80000"/>
              </a:lnSpc>
              <a:buFont typeface="Franklin Gothic Medium" pitchFamily="34" charset="0"/>
              <a:buAutoNum type="arabicPeriod"/>
            </a:pPr>
            <a:r>
              <a:rPr lang="ru-RU" sz="3400" dirty="0" smtClean="0"/>
              <a:t>Соблюдать дисциплину, всегда видеть и слышать учителя, так</a:t>
            </a:r>
            <a:br>
              <a:rPr lang="ru-RU" sz="3400" dirty="0" smtClean="0"/>
            </a:br>
            <a:r>
              <a:rPr lang="ru-RU" sz="3400" dirty="0" smtClean="0"/>
              <a:t>как подача команд, указаний и распоряжений производится при низкой температуре и их повторения должны быть сведены до минимума.</a:t>
            </a:r>
          </a:p>
          <a:p>
            <a:pPr marL="514350" indent="-514350" eaLnBrk="1" hangingPunct="1">
              <a:lnSpc>
                <a:spcPct val="80000"/>
              </a:lnSpc>
              <a:buFont typeface="Franklin Gothic Medium" pitchFamily="34" charset="0"/>
              <a:buAutoNum type="arabicPeriod"/>
            </a:pPr>
            <a:r>
              <a:rPr lang="ru-RU" sz="3400" dirty="0" smtClean="0"/>
              <a:t>Следуя по лыжне за товарищем, сохраняйте интервал 3—4 м,</a:t>
            </a:r>
            <a:br>
              <a:rPr lang="ru-RU" sz="3400" dirty="0" smtClean="0"/>
            </a:br>
            <a:r>
              <a:rPr lang="ru-RU" sz="3400" dirty="0" smtClean="0"/>
              <a:t>а при спуске с горы не менее 30 м.</a:t>
            </a:r>
          </a:p>
          <a:p>
            <a:pPr marL="514350" indent="-514350" eaLnBrk="1" hangingPunct="1">
              <a:lnSpc>
                <a:spcPct val="80000"/>
              </a:lnSpc>
              <a:buFont typeface="Franklin Gothic Medium" pitchFamily="34" charset="0"/>
              <a:buAutoNum type="arabicPeriod"/>
            </a:pPr>
            <a:r>
              <a:rPr lang="ru-RU" sz="3400" dirty="0" smtClean="0"/>
              <a:t>При спуске с горы не выставляйте палки перед собой, иначе</a:t>
            </a:r>
            <a:br>
              <a:rPr lang="ru-RU" sz="3400" dirty="0" smtClean="0"/>
            </a:br>
            <a:r>
              <a:rPr lang="ru-RU" sz="3400" dirty="0" smtClean="0"/>
              <a:t>в случае падения можно на них наткнуться.</a:t>
            </a:r>
          </a:p>
          <a:p>
            <a:pPr marL="514350" indent="-514350" eaLnBrk="1" hangingPunct="1">
              <a:lnSpc>
                <a:spcPct val="80000"/>
              </a:lnSpc>
              <a:buFont typeface="Franklin Gothic Medium" pitchFamily="34" charset="0"/>
              <a:buAutoNum type="arabicPeriod"/>
            </a:pPr>
            <a:r>
              <a:rPr lang="ru-RU" sz="3400" dirty="0" smtClean="0"/>
              <a:t>При спуске с горы не останавливайтесь у ее подножия, так</a:t>
            </a:r>
            <a:br>
              <a:rPr lang="ru-RU" sz="3400" dirty="0" smtClean="0"/>
            </a:br>
            <a:r>
              <a:rPr lang="ru-RU" sz="3400" dirty="0" smtClean="0"/>
              <a:t>как на вас может наехать спускающийся следом лыжник.</a:t>
            </a:r>
          </a:p>
          <a:p>
            <a:pPr marL="514350" indent="-514350" eaLnBrk="1" hangingPunct="1">
              <a:lnSpc>
                <a:spcPct val="80000"/>
              </a:lnSpc>
              <a:buFont typeface="Franklin Gothic Medium" pitchFamily="34" charset="0"/>
              <a:buAutoNum type="arabicPeriod"/>
            </a:pPr>
            <a:r>
              <a:rPr lang="ru-RU" sz="3400" dirty="0" smtClean="0"/>
              <a:t>Если во время занятий, коллективной прогулки, похода вы по</a:t>
            </a:r>
            <a:br>
              <a:rPr lang="ru-RU" sz="3400" dirty="0" smtClean="0"/>
            </a:br>
            <a:r>
              <a:rPr lang="ru-RU" sz="3400" dirty="0" smtClean="0"/>
              <a:t>какой-либо причине сошли с дистанции, то обязательно   предупредите об этом товарищей.</a:t>
            </a:r>
          </a:p>
          <a:p>
            <a:pPr marL="514350" indent="-514350" eaLnBrk="1" hangingPunct="1">
              <a:lnSpc>
                <a:spcPct val="80000"/>
              </a:lnSpc>
              <a:buFont typeface="Franklin Gothic Medium" pitchFamily="34" charset="0"/>
              <a:buAutoNum type="arabicPeriod"/>
            </a:pPr>
            <a:r>
              <a:rPr lang="ru-RU" sz="3400" dirty="0" smtClean="0"/>
              <a:t>При переходе через проезжую дорогу обязательно снимайте</a:t>
            </a:r>
            <a:br>
              <a:rPr lang="ru-RU" sz="3400" dirty="0" smtClean="0"/>
            </a:br>
            <a:r>
              <a:rPr lang="ru-RU" sz="3400" dirty="0" smtClean="0"/>
              <a:t>лыжи.</a:t>
            </a:r>
          </a:p>
          <a:p>
            <a:pPr marL="514350" indent="-514350" eaLnBrk="1" hangingPunct="1">
              <a:lnSpc>
                <a:spcPct val="80000"/>
              </a:lnSpc>
              <a:buFont typeface="Franklin Gothic Medium" pitchFamily="34" charset="0"/>
              <a:buAutoNum type="arabicPeriod"/>
            </a:pPr>
            <a:r>
              <a:rPr lang="ru-RU" sz="3400" dirty="0" smtClean="0"/>
              <a:t>Никогда не растирайте обмороженные участки тела снегом.</a:t>
            </a:r>
          </a:p>
          <a:p>
            <a:endParaRPr lang="ru-RU" dirty="0"/>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92500" lnSpcReduction="10000"/>
          </a:bodyPr>
          <a:lstStyle/>
          <a:p>
            <a:pPr eaLnBrk="1" hangingPunct="1">
              <a:buFontTx/>
              <a:buNone/>
            </a:pPr>
            <a:r>
              <a:rPr lang="ru-RU" b="1" i="1" dirty="0" smtClean="0"/>
              <a:t>Лыжные ходы </a:t>
            </a:r>
            <a:r>
              <a:rPr lang="ru-RU" b="1" dirty="0" smtClean="0"/>
              <a:t>	</a:t>
            </a:r>
            <a:r>
              <a:rPr lang="ru-RU" dirty="0" smtClean="0"/>
              <a:t>бывают попеременными и одновременными. </a:t>
            </a:r>
          </a:p>
          <a:p>
            <a:pPr eaLnBrk="1" hangingPunct="1">
              <a:buFontTx/>
              <a:buNone/>
            </a:pPr>
            <a:r>
              <a:rPr lang="ru-RU" dirty="0" smtClean="0"/>
              <a:t>	При передвижении на лыжах выполняются толчки сначала одной, а затем другой палкой. </a:t>
            </a:r>
          </a:p>
          <a:p>
            <a:pPr eaLnBrk="1" hangingPunct="1">
              <a:buFontTx/>
              <a:buNone/>
            </a:pPr>
            <a:r>
              <a:rPr lang="ru-RU" dirty="0" smtClean="0"/>
              <a:t>	Такие лыжные ходы и называются </a:t>
            </a:r>
            <a:r>
              <a:rPr lang="ru-RU" b="1" i="1" dirty="0" smtClean="0">
                <a:solidFill>
                  <a:srgbClr val="002060"/>
                </a:solidFill>
              </a:rPr>
              <a:t>попеременными</a:t>
            </a:r>
            <a:r>
              <a:rPr lang="ru-RU" i="1" dirty="0" smtClean="0">
                <a:solidFill>
                  <a:srgbClr val="002060"/>
                </a:solidFill>
              </a:rPr>
              <a:t>. </a:t>
            </a:r>
            <a:r>
              <a:rPr lang="ru-RU" dirty="0" smtClean="0"/>
              <a:t>Когда лыжи хорошо скользят по снегу, то возникает необходимость оттолкнуться двумя палками одновременно. Это увеличивает скорость скольжения. Такие лыжные ходы называются </a:t>
            </a:r>
            <a:r>
              <a:rPr lang="ru-RU" b="1" i="1" dirty="0" smtClean="0">
                <a:solidFill>
                  <a:srgbClr val="002060"/>
                </a:solidFill>
              </a:rPr>
              <a:t>одновременными.</a:t>
            </a:r>
            <a:endParaRPr lang="ru-RU" b="1" dirty="0" smtClean="0">
              <a:solidFill>
                <a:srgbClr val="002060"/>
              </a:solidFill>
            </a:endParaRPr>
          </a:p>
          <a:p>
            <a:pPr eaLnBrk="1" hangingPunct="1"/>
            <a:endParaRPr lang="ru-RU" dirty="0" smtClean="0"/>
          </a:p>
          <a:p>
            <a:endParaRPr lang="ru-RU" dirty="0"/>
          </a:p>
        </p:txBody>
      </p:sp>
      <p:pic>
        <p:nvPicPr>
          <p:cNvPr id="4" name="Заголовок 1"/>
          <p:cNvPicPr>
            <a:picLocks noGrp="1" noChangeArrowheads="1"/>
          </p:cNvPicPr>
          <p:nvPr>
            <p:ph type="title" idx="4294967295"/>
          </p:nvPr>
        </p:nvPicPr>
        <p:blipFill>
          <a:blip r:embed="rId2" cstate="print"/>
          <a:srcRect/>
          <a:stretch>
            <a:fillRect/>
          </a:stretch>
        </p:blipFill>
        <p:spPr>
          <a:xfrm>
            <a:off x="1143000" y="0"/>
            <a:ext cx="7175500" cy="2286000"/>
          </a:xfrm>
        </p:spPr>
      </p:pic>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cap="all" dirty="0" smtClean="0">
                <a:effectLst>
                  <a:reflection blurRad="12700" stA="48000" endA="300" endPos="55000" dir="5400000" sy="-90000" algn="bl" rotWithShape="0"/>
                </a:effectLst>
              </a:rPr>
              <a:t>Попеременный </a:t>
            </a:r>
            <a:r>
              <a:rPr lang="ru-RU" b="1" cap="all" dirty="0" err="1" smtClean="0">
                <a:effectLst>
                  <a:reflection blurRad="12700" stA="48000" endA="300" endPos="55000" dir="5400000" sy="-90000" algn="bl" rotWithShape="0"/>
                </a:effectLst>
              </a:rPr>
              <a:t>двухшажный</a:t>
            </a:r>
            <a:r>
              <a:rPr lang="ru-RU" b="1" cap="all" dirty="0" smtClean="0">
                <a:effectLst>
                  <a:reflection blurRad="12700" stA="48000" endA="300" endPos="55000" dir="5400000" sy="-90000" algn="bl" rotWithShape="0"/>
                </a:effectLst>
              </a:rPr>
              <a:t> ход</a:t>
            </a:r>
            <a:endParaRPr lang="ru-RU" dirty="0"/>
          </a:p>
        </p:txBody>
      </p:sp>
      <p:pic>
        <p:nvPicPr>
          <p:cNvPr id="4" name="Содержимое 4"/>
          <p:cNvPicPr>
            <a:picLocks noGrp="1"/>
          </p:cNvPicPr>
          <p:nvPr>
            <p:ph idx="1"/>
          </p:nvPr>
        </p:nvPicPr>
        <p:blipFill>
          <a:blip r:embed="rId2" cstate="print"/>
          <a:srcRect/>
          <a:stretch>
            <a:fillRect/>
          </a:stretch>
        </p:blipFill>
        <p:spPr>
          <a:xfrm>
            <a:off x="1066799" y="1447800"/>
            <a:ext cx="6934201" cy="2133600"/>
          </a:xfrm>
        </p:spPr>
      </p:pic>
      <p:sp>
        <p:nvSpPr>
          <p:cNvPr id="5" name="Прямоугольник 4"/>
          <p:cNvSpPr/>
          <p:nvPr/>
        </p:nvSpPr>
        <p:spPr>
          <a:xfrm>
            <a:off x="381000" y="3505201"/>
            <a:ext cx="8458200" cy="2800767"/>
          </a:xfrm>
          <a:prstGeom prst="rect">
            <a:avLst/>
          </a:prstGeom>
        </p:spPr>
        <p:txBody>
          <a:bodyPr wrap="square">
            <a:spAutoFit/>
          </a:bodyPr>
          <a:lstStyle/>
          <a:p>
            <a:r>
              <a:rPr lang="ru-RU" sz="1600" dirty="0" smtClean="0"/>
              <a:t>выполняется следующим </a:t>
            </a:r>
            <a:r>
              <a:rPr lang="ru-RU" sz="1600" i="1" dirty="0" smtClean="0"/>
              <a:t>образом: с шагом левой ноги вперед выносится правая п</a:t>
            </a:r>
            <a:r>
              <a:rPr lang="ru-RU" sz="1600" dirty="0" smtClean="0"/>
              <a:t>алка, одновременно левой рукой и правой ногой делается толчок — тяжесть тела переносится на левую ногу. Правая нога после толчка расслабляется и по инерции идет </a:t>
            </a:r>
            <a:r>
              <a:rPr lang="ru-RU" sz="1600" dirty="0" err="1" smtClean="0"/>
              <a:t>назад-вверх</a:t>
            </a:r>
            <a:r>
              <a:rPr lang="ru-RU" sz="1600" dirty="0" smtClean="0"/>
              <a:t>, поднимая пятку лыжи. Туловище при этом наклонено вперед, правая рука заканчивает вынос палки вперед, кисть на уровне плеча.          Из этого положения лыжник готовится сделать следующий шаг. Продолжая скольжение на левой ноге, он ставит правую палку с нажимом на снег и ею отталкивается. С одновременным подтягиванием правой ноги и переносом на нее тяжести тела продолжается вынос левой руки вперед: скольжение происходит на правой лыже. Цикл хода завершен и в дальнейшем повторяется.</a:t>
            </a:r>
            <a:endParaRPr lang="ru-RU" sz="1600" dirty="0"/>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800" dirty="0" smtClean="0"/>
              <a:t>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2700" dirty="0" smtClean="0"/>
              <a:t>Повторение </a:t>
            </a:r>
            <a:r>
              <a:rPr lang="ru-RU" sz="2700" b="1" dirty="0" smtClean="0"/>
              <a:t>попеременного </a:t>
            </a:r>
            <a:r>
              <a:rPr lang="ru-RU" sz="2700" b="1" dirty="0" err="1" smtClean="0"/>
              <a:t>двухшажного</a:t>
            </a:r>
            <a:r>
              <a:rPr lang="ru-RU" sz="2700" b="1" dirty="0" smtClean="0"/>
              <a:t> хода. </a:t>
            </a:r>
            <a:r>
              <a:rPr lang="ru-RU" sz="2700" dirty="0" smtClean="0"/>
              <a:t>На лыжне с уклоном 3—4° поочередное скольжение на одной и другой лыже; поочередное скольжение то на одной, то на другой лыже на ровной лыжне без палок, акцентируя внимание на сильный, законченный толчок, активный вынос маховой ноги и поздний перенос тяжести тела; передвижение скользящим шагом с махами руками, держа палки за середину. Выполнение хода в целом в хороших условиях скольжения.</a:t>
            </a:r>
            <a:br>
              <a:rPr lang="ru-RU" sz="2700" dirty="0" smtClean="0"/>
            </a:br>
            <a:endParaRPr lang="ru-RU" sz="2700" dirty="0"/>
          </a:p>
        </p:txBody>
      </p:sp>
      <p:pic>
        <p:nvPicPr>
          <p:cNvPr id="4" name="Содержимое 4"/>
          <p:cNvPicPr>
            <a:picLocks noGrp="1"/>
          </p:cNvPicPr>
          <p:nvPr>
            <p:ph idx="1"/>
          </p:nvPr>
        </p:nvPicPr>
        <p:blipFill>
          <a:blip r:embed="rId2" cstate="print"/>
          <a:srcRect/>
          <a:stretch>
            <a:fillRect/>
          </a:stretch>
        </p:blipFill>
        <p:spPr>
          <a:xfrm>
            <a:off x="1371600" y="4191000"/>
            <a:ext cx="5867400" cy="2257425"/>
          </a:xfrm>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1371600"/>
            <a:ext cx="8229600" cy="4635691"/>
          </a:xfrm>
        </p:spPr>
        <p:txBody>
          <a:bodyPr>
            <a:normAutofit/>
          </a:bodyPr>
          <a:lstStyle/>
          <a:p>
            <a:pPr marL="0" indent="0" algn="just" eaLnBrk="1" hangingPunct="1">
              <a:buFontTx/>
              <a:buNone/>
            </a:pPr>
            <a:r>
              <a:rPr lang="ru-RU" sz="3200" b="1" dirty="0" smtClean="0"/>
              <a:t>Одновременный </a:t>
            </a:r>
            <a:r>
              <a:rPr lang="ru-RU" sz="3200" dirty="0" err="1" smtClean="0"/>
              <a:t>двухшажный</a:t>
            </a:r>
            <a:r>
              <a:rPr lang="ru-RU" sz="3200" dirty="0" smtClean="0"/>
              <a:t> </a:t>
            </a:r>
            <a:r>
              <a:rPr lang="ru-RU" sz="3200" b="1" dirty="0" smtClean="0"/>
              <a:t>ход </a:t>
            </a:r>
            <a:r>
              <a:rPr lang="ru-RU" sz="3200" dirty="0" smtClean="0"/>
              <a:t>. Цикл движений состоит из двух скользящих шагов и одновременного отталкивания палками на второй шаг. После окончания толчка руками лыжник скользит по инерции.</a:t>
            </a: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cap="all" dirty="0" smtClean="0">
                <a:effectLst>
                  <a:reflection blurRad="12700" stA="48000" endA="300" endPos="55000" dir="5400000" sy="-90000" algn="bl" rotWithShape="0"/>
                </a:effectLst>
              </a:rPr>
              <a:t>Вопросы и задания</a:t>
            </a:r>
            <a:endParaRPr lang="ru-RU" dirty="0"/>
          </a:p>
        </p:txBody>
      </p:sp>
      <p:sp>
        <p:nvSpPr>
          <p:cNvPr id="3" name="Содержимое 2"/>
          <p:cNvSpPr>
            <a:spLocks noGrp="1"/>
          </p:cNvSpPr>
          <p:nvPr>
            <p:ph idx="1"/>
          </p:nvPr>
        </p:nvSpPr>
        <p:spPr/>
        <p:txBody>
          <a:bodyPr/>
          <a:lstStyle/>
          <a:p>
            <a:r>
              <a:rPr lang="ru-RU" b="1" dirty="0" smtClean="0"/>
              <a:t>*Каково влияние ходьбы на лыжах на здоровье человека?</a:t>
            </a:r>
          </a:p>
          <a:p>
            <a:r>
              <a:rPr lang="ru-RU" b="1" dirty="0" smtClean="0"/>
              <a:t>*Как подобрать для себя лыжный инвентарь?</a:t>
            </a:r>
          </a:p>
          <a:p>
            <a:r>
              <a:rPr lang="ru-RU" b="1" dirty="0" smtClean="0"/>
              <a:t>*Какие двигательные качества развиваются в процессе занятий лыжной подготовкой?</a:t>
            </a:r>
          </a:p>
          <a:p>
            <a:r>
              <a:rPr lang="ru-RU" dirty="0" smtClean="0"/>
              <a:t>* </a:t>
            </a:r>
            <a:r>
              <a:rPr lang="ru-RU" b="1" dirty="0" smtClean="0"/>
              <a:t>Теоретическое объяснение попеременного </a:t>
            </a:r>
            <a:r>
              <a:rPr lang="ru-RU" b="1" dirty="0" err="1" smtClean="0"/>
              <a:t>двухшажного</a:t>
            </a:r>
            <a:r>
              <a:rPr lang="ru-RU" b="1" dirty="0" smtClean="0"/>
              <a:t> хода.</a:t>
            </a:r>
            <a:endParaRPr lang="ru-RU" b="1"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TotalTime>
  <Words>258</Words>
  <Application>Microsoft Office PowerPoint</Application>
  <PresentationFormat>Экран (4:3)</PresentationFormat>
  <Paragraphs>24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   техника двухшажного хода с правильной работой рук и ног при отталкивании.  </vt:lpstr>
      <vt:lpstr>Ходьба на лыжах</vt:lpstr>
      <vt:lpstr>Правила поведения во время занятий: </vt:lpstr>
      <vt:lpstr>Слайд 4</vt:lpstr>
      <vt:lpstr>Попеременный двухшажный ход</vt:lpstr>
      <vt:lpstr>      Повторение попеременного двухшажного хода. На лыжне с уклоном 3—4° поочередное скольжение на одной и другой лыже; поочередное скольжение то на одной, то на другой лыже на ровной лыжне без палок, акцентируя внимание на сильный, законченный толчок, активный вынос маховой ноги и поздний перенос тяжести тела; передвижение скользящим шагом с махами руками, держа палки за середину. Выполнение хода в целом в хороших условиях скольжения. </vt:lpstr>
      <vt:lpstr>Слайд 7</vt:lpstr>
      <vt:lpstr>Вопросы и задания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КАРП</cp:lastModifiedBy>
  <cp:revision>9</cp:revision>
  <dcterms:modified xsi:type="dcterms:W3CDTF">2015-02-19T10:34:04Z</dcterms:modified>
</cp:coreProperties>
</file>