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notesMasterIdLst>
    <p:notesMasterId r:id="rId28"/>
  </p:notesMasterIdLst>
  <p:sldIdLst>
    <p:sldId id="276" r:id="rId2"/>
    <p:sldId id="277" r:id="rId3"/>
    <p:sldId id="278" r:id="rId4"/>
    <p:sldId id="267" r:id="rId5"/>
    <p:sldId id="256" r:id="rId6"/>
    <p:sldId id="266" r:id="rId7"/>
    <p:sldId id="259" r:id="rId8"/>
    <p:sldId id="268" r:id="rId9"/>
    <p:sldId id="257" r:id="rId10"/>
    <p:sldId id="273" r:id="rId11"/>
    <p:sldId id="264" r:id="rId12"/>
    <p:sldId id="272" r:id="rId13"/>
    <p:sldId id="262" r:id="rId14"/>
    <p:sldId id="271" r:id="rId15"/>
    <p:sldId id="263" r:id="rId16"/>
    <p:sldId id="269" r:id="rId17"/>
    <p:sldId id="258" r:id="rId18"/>
    <p:sldId id="270" r:id="rId19"/>
    <p:sldId id="261" r:id="rId20"/>
    <p:sldId id="274" r:id="rId21"/>
    <p:sldId id="279" r:id="rId22"/>
    <p:sldId id="280" r:id="rId23"/>
    <p:sldId id="281" r:id="rId24"/>
    <p:sldId id="282" r:id="rId25"/>
    <p:sldId id="283" r:id="rId26"/>
    <p:sldId id="275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7" autoAdjust="0"/>
    <p:restoredTop sz="95782" autoAdjust="0"/>
  </p:normalViewPr>
  <p:slideViewPr>
    <p:cSldViewPr>
      <p:cViewPr varScale="1">
        <p:scale>
          <a:sx n="70" d="100"/>
          <a:sy n="70" d="100"/>
        </p:scale>
        <p:origin x="-4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4E6B480-B877-4CFE-BCB4-38CFB7E9703B}" type="datetimeFigureOut">
              <a:rPr lang="ru-RU"/>
              <a:pPr/>
              <a:t>09.01.2020</a:t>
            </a:fld>
            <a:endParaRPr lang="ru-RU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6C1E622-DA95-48D1-B1E7-210EA384EE0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08ED-9D44-4F86-A7AE-2896E979708C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21F62A-1AEF-4473-BEBB-4B5D2A5186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BE91C-2672-43BB-B923-D6593195FE6A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639AC-20C1-4F69-8DBA-D239D2EF2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7089-0530-4DC7-A228-83FDA17EB1BB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8EDA7-B06C-43C8-90BD-C6F01444BB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C390-5776-409E-9205-84DFB0AEE912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B7DDDC-DA65-450F-8460-A484E4196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F7B38-152F-40D1-BA03-7696D96413C7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9F4B3-D93B-4212-8740-AF3A31AFF1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577B9-7095-43FF-913A-98E004B9B0C1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712E-1DAC-4159-A3F4-EF13F03ADA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8C64-5522-4A14-9461-D7469343AFD7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15D5F9-7739-4B0D-9280-EE1766399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BEEE4-5DFD-4802-9A63-03344B525EF6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9ED7-CEAA-4186-B690-F7A380959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FFBC8-4025-45C9-B595-9CD1EEA410DF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18C61-7DA2-437F-A672-F704B636E1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A20E-0C93-4880-BD97-0B69A618A37F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B92CF-32A7-498B-AE7E-24007CE33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FB9A3-C507-4264-8174-D6DCBE7630AF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40CA2-88DC-4564-ACB3-485DC06B78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5C9112-7DA9-4D69-BF39-9ABF2D3B5242}" type="datetimeFigureOut">
              <a:rPr lang="ru-RU" smtClean="0"/>
              <a:pPr/>
              <a:t>09.01.2020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F9D329-439A-497B-8718-CCD17C80FC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7812"/>
            <a:ext cx="8329642" cy="2579683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на тему: </a:t>
            </a:r>
            <a:br>
              <a:rPr lang="ru-RU" dirty="0" smtClean="0"/>
            </a:br>
            <a:r>
              <a:rPr lang="ru-RU" dirty="0" smtClean="0"/>
              <a:t>«Размеры  крепости </a:t>
            </a:r>
            <a:r>
              <a:rPr lang="ru-RU" dirty="0" err="1" smtClean="0"/>
              <a:t>Ораниенбург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3643314"/>
            <a:ext cx="7643866" cy="20717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dirty="0" smtClean="0"/>
              <a:t>                                          Подготовили</a:t>
            </a:r>
          </a:p>
          <a:p>
            <a:pPr algn="r">
              <a:buNone/>
            </a:pPr>
            <a:r>
              <a:rPr lang="ru-RU" sz="1800" dirty="0" smtClean="0"/>
              <a:t>учащиеся  6Б </a:t>
            </a:r>
            <a:r>
              <a:rPr lang="ru-RU" sz="1800" dirty="0" err="1" smtClean="0"/>
              <a:t>класса:Терёшкина</a:t>
            </a:r>
            <a:r>
              <a:rPr lang="ru-RU" sz="1800" dirty="0" smtClean="0"/>
              <a:t> Александра, </a:t>
            </a:r>
          </a:p>
          <a:p>
            <a:pPr algn="ctr">
              <a:buNone/>
            </a:pPr>
            <a:r>
              <a:rPr lang="ru-RU" sz="1800" dirty="0" smtClean="0"/>
              <a:t>                             </a:t>
            </a:r>
            <a:r>
              <a:rPr lang="ru-RU" sz="1800" dirty="0" err="1" smtClean="0"/>
              <a:t>Благовисная</a:t>
            </a:r>
            <a:r>
              <a:rPr lang="ru-RU" sz="1800" dirty="0" smtClean="0"/>
              <a:t> </a:t>
            </a:r>
            <a:r>
              <a:rPr lang="ru-RU" sz="1800" dirty="0" err="1" smtClean="0"/>
              <a:t>Инга</a:t>
            </a:r>
            <a:r>
              <a:rPr lang="ru-RU" sz="1800" dirty="0" smtClean="0"/>
              <a:t>, Зубкова Виктория </a:t>
            </a:r>
          </a:p>
          <a:p>
            <a:pPr algn="ctr">
              <a:buNone/>
            </a:pPr>
            <a:r>
              <a:rPr lang="ru-RU" sz="1800" dirty="0" smtClean="0"/>
              <a:t>                                       учащиеся  8Б класса: </a:t>
            </a:r>
            <a:r>
              <a:rPr lang="ru-RU" sz="1800" dirty="0" err="1" smtClean="0"/>
              <a:t>Погонина</a:t>
            </a:r>
            <a:r>
              <a:rPr lang="ru-RU" sz="1800" dirty="0" smtClean="0"/>
              <a:t> Анастасия, </a:t>
            </a:r>
          </a:p>
          <a:p>
            <a:pPr>
              <a:buNone/>
            </a:pPr>
            <a:r>
              <a:rPr lang="ru-RU" sz="1800" dirty="0" smtClean="0"/>
              <a:t>                                          Седых Иван</a:t>
            </a:r>
          </a:p>
          <a:p>
            <a:pPr algn="ctr">
              <a:buNone/>
            </a:pPr>
            <a:r>
              <a:rPr lang="ru-RU" sz="1800" dirty="0" smtClean="0"/>
              <a:t>                                </a:t>
            </a: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                                 Руководитель проекта И.С. Бронникова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ru-RU"/>
              <a:t>В результате путешествия Петра мы имели ценные описания и зарисовки мест нашего края, сделанные художником Карнелием де Брюином, сопровождавшим царя.</a:t>
            </a:r>
          </a:p>
        </p:txBody>
      </p:sp>
    </p:spTree>
  </p:cSld>
  <p:clrMapOvr>
    <a:masterClrMapping/>
  </p:clrMapOvr>
  <p:transition spd="med" advTm="7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http://ranenburg.lipetsk.ru/istori/pl/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0"/>
            <a:ext cx="51339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7000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28625"/>
            <a:ext cx="8643938" cy="453072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Спустя четверть века после строительства, </a:t>
            </a:r>
            <a:r>
              <a:rPr lang="ru-RU" dirty="0" err="1" smtClean="0"/>
              <a:t>Раненбург</a:t>
            </a:r>
            <a:r>
              <a:rPr lang="ru-RU" dirty="0" smtClean="0"/>
              <a:t> уплотнил </a:t>
            </a:r>
            <a:r>
              <a:rPr lang="ru-RU" dirty="0"/>
              <a:t>свои </a:t>
            </a:r>
            <a:r>
              <a:rPr lang="ru-RU" dirty="0" smtClean="0"/>
              <a:t>застройки. На </a:t>
            </a:r>
            <a:r>
              <a:rPr lang="ru-RU" dirty="0"/>
              <a:t>парадных каменных воротах с </a:t>
            </a:r>
            <a:r>
              <a:rPr lang="ru-RU" dirty="0" smtClean="0"/>
              <a:t>деревянным шпилем находились </a:t>
            </a:r>
            <a:r>
              <a:rPr lang="ru-RU" dirty="0"/>
              <a:t>часы с семью колоколами. Внутри  крепости стоял огромный жилой дом, крытый красной и чёрной черепицей, в котором имелось 46 покоев на верхнем этаже и 14-на нижнем, рядом – погреба, поварня, баня, конюшня, жильё для дворни.</a:t>
            </a:r>
          </a:p>
          <a:p>
            <a:endParaRPr lang="ru-RU" sz="2800" dirty="0"/>
          </a:p>
        </p:txBody>
      </p:sp>
    </p:spTree>
  </p:cSld>
  <p:clrMapOvr>
    <a:masterClrMapping/>
  </p:clrMapOvr>
  <p:transition spd="med" advTm="7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ranenburg.lipetsk.ru/istori/pl/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4975" y="0"/>
            <a:ext cx="50577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700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конце </a:t>
            </a:r>
            <a:r>
              <a:rPr lang="en-US" dirty="0"/>
              <a:t>XVIII </a:t>
            </a:r>
            <a:r>
              <a:rPr lang="ru-RU" dirty="0"/>
              <a:t>века произошла перепланировка </a:t>
            </a:r>
            <a:r>
              <a:rPr lang="ru-RU" dirty="0" err="1"/>
              <a:t>Раненбурга</a:t>
            </a:r>
            <a:r>
              <a:rPr lang="ru-RU" dirty="0"/>
              <a:t>. Не смотря на то, что крепость к моменту составления </a:t>
            </a:r>
            <a:r>
              <a:rPr lang="ru-RU" dirty="0" smtClean="0"/>
              <a:t>генплана </a:t>
            </a:r>
            <a:r>
              <a:rPr lang="ru-RU" dirty="0"/>
              <a:t>уже сильно разрушилась, а здания обветшали, была поставлена задача сохранить форму пятиугольной крепости.</a:t>
            </a:r>
          </a:p>
        </p:txBody>
      </p:sp>
    </p:spTree>
  </p:cSld>
  <p:clrMapOvr>
    <a:masterClrMapping/>
  </p:clrMapOvr>
  <p:transition spd="med" advTm="7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ranenburg.lipetsk.ru/istori/pl/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8988425" cy="140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7000"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/>
              <a:t>Для подчёркивания ведущего значения крепости в плане города четыре веерообразные улицы были направлены к фортам и воротам и сходились в центре древней застройки. Перед крепостью предусмотрено создание огромной площади, на которой размещены магистрат и купеческие дома с лавками. Называлась площадь Красной. </a:t>
            </a:r>
          </a:p>
        </p:txBody>
      </p:sp>
    </p:spTree>
  </p:cSld>
  <p:clrMapOvr>
    <a:masterClrMapping/>
  </p:clrMapOvr>
  <p:transition spd="med" advTm="7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http://cs305813.userapi.com/u121417670/-3/x_1e97007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836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7000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В восточной стороне была запроектирована торговая площадь размером 150</a:t>
            </a:r>
            <a:r>
              <a:rPr lang="en-US"/>
              <a:t>x</a:t>
            </a:r>
            <a:r>
              <a:rPr lang="ru-RU"/>
              <a:t>170 кв.метров. План умело учитывал естественно – графические условия и рельеф и хорошо вписывался в пространство, образованное поймами рек </a:t>
            </a:r>
          </a:p>
        </p:txBody>
      </p:sp>
    </p:spTree>
  </p:cSld>
  <p:clrMapOvr>
    <a:masterClrMapping/>
  </p:clrMapOvr>
  <p:transition spd="med" advTm="7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ranenburg.lipetsk.ru/istori/pl/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0"/>
            <a:ext cx="5476875" cy="833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7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помощью математических расчетов определить периметр стен и занимаемую площадь </a:t>
            </a:r>
            <a:r>
              <a:rPr lang="ru-RU" dirty="0" err="1" smtClean="0"/>
              <a:t>Ораниенбургской</a:t>
            </a:r>
            <a:r>
              <a:rPr lang="ru-RU" dirty="0" smtClean="0"/>
              <a:t> крепости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7338"/>
            <a:ext cx="8229600" cy="4525962"/>
          </a:xfrm>
        </p:spPr>
        <p:txBody>
          <a:bodyPr/>
          <a:lstStyle/>
          <a:p>
            <a:r>
              <a:rPr lang="ru-RU"/>
              <a:t>Город Раненбург получил ярко выраженное самобытное лицо, выполненное в застройке, и дошедшее до нашего времени.</a:t>
            </a:r>
          </a:p>
        </p:txBody>
      </p:sp>
    </p:spTree>
  </p:cSld>
  <p:clrMapOvr>
    <a:masterClrMapping/>
  </p:clrMapOvr>
  <p:transition spd="med" advTm="7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Расчёт периметра крепости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Длина стены = 50 саженей.</a:t>
            </a:r>
          </a:p>
          <a:p>
            <a:r>
              <a:rPr lang="ru-RU" dirty="0" smtClean="0"/>
              <a:t>1 сажень = 2,134 метра.</a:t>
            </a:r>
          </a:p>
          <a:p>
            <a:r>
              <a:rPr lang="ru-RU" dirty="0" smtClean="0"/>
              <a:t>Количество стен = 5.</a:t>
            </a:r>
          </a:p>
          <a:p>
            <a:r>
              <a:rPr lang="ru-RU" dirty="0" smtClean="0"/>
              <a:t>Периметр = 50*2,134*5 = 533,5 (м)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Расчёт площади крепости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способ:</a:t>
            </a:r>
          </a:p>
          <a:p>
            <a:pPr>
              <a:buNone/>
            </a:pPr>
            <a:r>
              <a:rPr lang="en-US" dirty="0" smtClean="0"/>
              <a:t>S=1/2 p*r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p=2.5*50*2.134=533.5 =266.75</a:t>
            </a:r>
          </a:p>
          <a:p>
            <a:pPr>
              <a:buNone/>
            </a:pPr>
            <a:r>
              <a:rPr lang="en-US" dirty="0" smtClean="0"/>
              <a:t>r=</a:t>
            </a:r>
            <a:r>
              <a:rPr lang="ru-RU" dirty="0" smtClean="0"/>
              <a:t>  </a:t>
            </a:r>
            <a:r>
              <a:rPr lang="en-US" dirty="0" smtClean="0"/>
              <a:t>a*</a:t>
            </a:r>
            <a:r>
              <a:rPr lang="en-US" dirty="0" err="1" smtClean="0"/>
              <a:t>tg</a:t>
            </a:r>
            <a:r>
              <a:rPr lang="en-US" dirty="0" smtClean="0"/>
              <a:t> 54 = 50*2,134</a:t>
            </a:r>
            <a:r>
              <a:rPr lang="ru-RU" dirty="0" smtClean="0"/>
              <a:t> </a:t>
            </a:r>
            <a:r>
              <a:rPr lang="en-US" dirty="0" smtClean="0"/>
              <a:t>*1,3764=146.86</a:t>
            </a:r>
          </a:p>
          <a:p>
            <a:pPr>
              <a:buNone/>
            </a:pPr>
            <a:r>
              <a:rPr lang="en-US" dirty="0" smtClean="0"/>
              <a:t>S=</a:t>
            </a:r>
            <a:r>
              <a:rPr lang="ru-RU" dirty="0" smtClean="0"/>
              <a:t>  1.96га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способ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разбить пятиугольник на равнобедренный треугольник и равнобокую трапецию, то площадь крепости равна 1.9488 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443914" cy="5715040"/>
          </a:xfrm>
        </p:spPr>
        <p:txBody>
          <a:bodyPr/>
          <a:lstStyle/>
          <a:p>
            <a:r>
              <a:rPr lang="ru-RU" dirty="0" smtClean="0"/>
              <a:t>Вывод: никогда не надо отчаиваться, нужно искать разные способы решения поставленных задач. В этом всегда помогут книги и наставники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8229600" cy="1828800"/>
          </a:xfrm>
        </p:spPr>
        <p:txBody>
          <a:bodyPr/>
          <a:lstStyle/>
          <a:p>
            <a:r>
              <a:rPr lang="ru-RU" dirty="0" smtClean="0"/>
              <a:t>Заключение: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786058"/>
            <a:ext cx="6400800" cy="1752600"/>
          </a:xfrm>
        </p:spPr>
        <p:txBody>
          <a:bodyPr/>
          <a:lstStyle/>
          <a:p>
            <a:r>
              <a:rPr lang="ru-RU" dirty="0" smtClean="0"/>
              <a:t>Мы справились с поставленной задачей и получили при этом огромное удовольствие.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Литература:</a:t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 dirty="0" smtClean="0"/>
              <a:t>Л.Рудаков</a:t>
            </a:r>
            <a:r>
              <a:rPr lang="ru-RU" i="1" dirty="0"/>
              <a:t>: </a:t>
            </a:r>
            <a:r>
              <a:rPr lang="ru-RU" i="1" dirty="0" smtClean="0"/>
              <a:t>По </a:t>
            </a:r>
            <a:r>
              <a:rPr lang="ru-RU" i="1" dirty="0"/>
              <a:t>следам легенд.</a:t>
            </a:r>
          </a:p>
          <a:p>
            <a:pPr>
              <a:buFont typeface="Wingdings" pitchFamily="2" charset="2"/>
              <a:buNone/>
            </a:pPr>
            <a:r>
              <a:rPr lang="ru-RU" i="1" dirty="0"/>
              <a:t>Очерки по истории городов и памятников архитектуры Липецкой области. </a:t>
            </a:r>
          </a:p>
          <a:p>
            <a:pPr>
              <a:buFont typeface="Wingdings" pitchFamily="2" charset="2"/>
              <a:buNone/>
            </a:pPr>
            <a:r>
              <a:rPr lang="ru-RU" i="1" dirty="0"/>
              <a:t>По Петровским местам.</a:t>
            </a:r>
          </a:p>
        </p:txBody>
      </p:sp>
    </p:spTree>
  </p:cSld>
  <p:clrMapOvr>
    <a:masterClrMapping/>
  </p:clrMapOvr>
  <p:transition spd="med" advTm="7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Рассчитать примерные периметр и площадь крепости </a:t>
            </a:r>
            <a:r>
              <a:rPr lang="ru-RU" dirty="0" err="1" smtClean="0"/>
              <a:t>Ораниенбург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истории…</a:t>
            </a:r>
            <a:endParaRPr lang="ru-RU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600" dirty="0"/>
              <a:t>В 1702 году Пётр </a:t>
            </a:r>
            <a:r>
              <a:rPr lang="en-US" sz="2600" dirty="0"/>
              <a:t>I</a:t>
            </a:r>
            <a:r>
              <a:rPr lang="ru-RU" sz="2600" dirty="0"/>
              <a:t> подарил князю Александру Меньшикову село Слободское. Здесь на слиянии двух рек Ягодная Ряса и Становая Ряса была построена небольшая крепость. Она имела </a:t>
            </a:r>
            <a:r>
              <a:rPr lang="ru-RU" sz="2600" dirty="0">
                <a:solidFill>
                  <a:srgbClr val="FF0000"/>
                </a:solidFill>
              </a:rPr>
              <a:t>пятиугольную форму, пять фортов</a:t>
            </a:r>
            <a:r>
              <a:rPr lang="ru-RU" sz="2600" dirty="0"/>
              <a:t> и была окружена земляным валом и рвом, наполненным водой. </a:t>
            </a:r>
            <a:r>
              <a:rPr lang="ru-RU" sz="2600" dirty="0">
                <a:solidFill>
                  <a:srgbClr val="FF0000"/>
                </a:solidFill>
              </a:rPr>
              <a:t>Высота вала и глубина рва </a:t>
            </a:r>
            <a:r>
              <a:rPr lang="ru-RU" sz="2600" dirty="0" smtClean="0">
                <a:solidFill>
                  <a:srgbClr val="FF0000"/>
                </a:solidFill>
              </a:rPr>
              <a:t>достигала </a:t>
            </a:r>
            <a:r>
              <a:rPr lang="ru-RU" sz="2600" dirty="0">
                <a:solidFill>
                  <a:srgbClr val="FF0000"/>
                </a:solidFill>
              </a:rPr>
              <a:t>трёх саженей, а ширина рва – десяти саженей. </a:t>
            </a:r>
            <a:r>
              <a:rPr lang="ru-RU" sz="2600" dirty="0"/>
              <a:t>Внутри крепость имела несколько каменных в один и два этажа строений и деревянную башню. Эти здания располагались </a:t>
            </a:r>
            <a:r>
              <a:rPr lang="ru-RU" sz="2600" dirty="0">
                <a:solidFill>
                  <a:srgbClr val="FF0000"/>
                </a:solidFill>
              </a:rPr>
              <a:t>по внутреннему периметру стен пятиугольника, каждая из которых достигала пятидесяти сажен длины</a:t>
            </a:r>
            <a:r>
              <a:rPr lang="ru-RU" sz="2600" dirty="0"/>
              <a:t>.</a:t>
            </a:r>
          </a:p>
        </p:txBody>
      </p:sp>
    </p:spTree>
  </p:cSld>
  <p:clrMapOvr>
    <a:masterClrMapping/>
  </p:clrMapOvr>
  <p:transition spd="med" advClick="0" advTm="10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3" descr="План крепости Ораниенбург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7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00063"/>
            <a:ext cx="8229600" cy="5630862"/>
          </a:xfrm>
        </p:spPr>
        <p:txBody>
          <a:bodyPr/>
          <a:lstStyle/>
          <a:p>
            <a:r>
              <a:rPr lang="ru-RU" dirty="0"/>
              <a:t>Под крепостью на реках была сделана плотина. Образовалось озеро, на котором можно было плавать на парусных судах. В крепость вели  трое ворот, которые назывались </a:t>
            </a:r>
            <a:r>
              <a:rPr lang="ru-RU" dirty="0">
                <a:solidFill>
                  <a:srgbClr val="FF0000"/>
                </a:solidFill>
              </a:rPr>
              <a:t>Московскими, Воронежскими и </a:t>
            </a:r>
            <a:r>
              <a:rPr lang="ru-RU" dirty="0" err="1">
                <a:solidFill>
                  <a:srgbClr val="FF0000"/>
                </a:solidFill>
              </a:rPr>
              <a:t>Шлютербургскими</a:t>
            </a:r>
            <a:r>
              <a:rPr lang="ru-RU" dirty="0"/>
              <a:t>. Последние обращены к озеру. Московские и Воронежские въездные ворота крепости преобразовал Адмиралтейства в Петербурге.</a:t>
            </a:r>
          </a:p>
        </p:txBody>
      </p:sp>
    </p:spTree>
  </p:cSld>
  <p:clrMapOvr>
    <a:masterClrMapping/>
  </p:clrMapOvr>
  <p:transition spd="med" advTm="7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cs305813.userapi.com/u121417670/-3/x_7faddba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3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7000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8929688" cy="4530725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/>
              <a:t>После </a:t>
            </a:r>
            <a:r>
              <a:rPr lang="ru-RU" sz="3600" dirty="0" smtClean="0"/>
              <a:t>освящения </a:t>
            </a:r>
            <a:r>
              <a:rPr lang="ru-RU" sz="3600" dirty="0"/>
              <a:t>выстроенного поместья Пётр </a:t>
            </a:r>
            <a:r>
              <a:rPr lang="en-US" sz="3600" dirty="0"/>
              <a:t>I </a:t>
            </a:r>
            <a:r>
              <a:rPr lang="ru-RU" sz="3600" dirty="0"/>
              <a:t>написал </a:t>
            </a:r>
            <a:r>
              <a:rPr lang="ru-RU" sz="3600" dirty="0" smtClean="0"/>
              <a:t>Меншикову  </a:t>
            </a:r>
            <a:r>
              <a:rPr lang="ru-RU" sz="3600" dirty="0"/>
              <a:t>в Шлиссельбург письмо, к которому был </a:t>
            </a:r>
            <a:r>
              <a:rPr lang="ru-RU" sz="3600" dirty="0" smtClean="0"/>
              <a:t>приложен </a:t>
            </a:r>
            <a:r>
              <a:rPr lang="ru-RU" sz="3600" dirty="0"/>
              <a:t>чертёж «</a:t>
            </a:r>
            <a:r>
              <a:rPr lang="ru-RU" sz="3600" dirty="0" err="1"/>
              <a:t>Ораниенбурха</a:t>
            </a:r>
            <a:r>
              <a:rPr lang="ru-RU" sz="3600" dirty="0"/>
              <a:t>», сделанный  самим царём на скорую руку. На плане Пётр шутливо именовал все пять бастионов в соответствии с пятью органами чувств </a:t>
            </a:r>
            <a:r>
              <a:rPr lang="ru-RU" sz="3600" dirty="0">
                <a:solidFill>
                  <a:srgbClr val="FF0000"/>
                </a:solidFill>
              </a:rPr>
              <a:t>«осязание, видение, </a:t>
            </a:r>
            <a:r>
              <a:rPr lang="ru-RU" sz="3600" dirty="0" err="1">
                <a:solidFill>
                  <a:srgbClr val="FF0000"/>
                </a:solidFill>
              </a:rPr>
              <a:t>слышание</a:t>
            </a:r>
            <a:r>
              <a:rPr lang="ru-RU" sz="3600" dirty="0">
                <a:solidFill>
                  <a:srgbClr val="FF0000"/>
                </a:solidFill>
              </a:rPr>
              <a:t>,  </a:t>
            </a:r>
            <a:r>
              <a:rPr lang="ru-RU" sz="3600" dirty="0" smtClean="0">
                <a:solidFill>
                  <a:srgbClr val="FF0000"/>
                </a:solidFill>
              </a:rPr>
              <a:t>вкушение, обоняние».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Tm="7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 descr="Петр I. Собственноручный план крепостцы Ораниенбург, посланный 3 февраля 1703 г. в письме к Александру Меншикову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7000"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506</TotalTime>
  <Words>595</Words>
  <Application>Microsoft Office PowerPoint</Application>
  <PresentationFormat>Экран (4:3)</PresentationFormat>
  <Paragraphs>42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  Проект на тему:  «Размеры  крепости Ораниенбург»</vt:lpstr>
      <vt:lpstr>Цель проекта:</vt:lpstr>
      <vt:lpstr>Задача:</vt:lpstr>
      <vt:lpstr>Немного истории…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Расчёт периметра крепости</vt:lpstr>
      <vt:lpstr>Расчёт площади крепости</vt:lpstr>
      <vt:lpstr>2 способ</vt:lpstr>
      <vt:lpstr>Вывод: никогда не надо отчаиваться, нужно искать разные способы решения поставленных задач. В этом всегда помогут книги и наставники</vt:lpstr>
      <vt:lpstr>Заключение:</vt:lpstr>
      <vt:lpstr>Литература: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38</cp:revision>
  <dcterms:created xsi:type="dcterms:W3CDTF">2012-04-05T17:49:32Z</dcterms:created>
  <dcterms:modified xsi:type="dcterms:W3CDTF">2020-01-08T22:17:55Z</dcterms:modified>
</cp:coreProperties>
</file>